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4"/>
  </p:notesMasterIdLst>
  <p:handoutMasterIdLst>
    <p:handoutMasterId r:id="rId135"/>
  </p:handoutMasterIdLst>
  <p:sldIdLst>
    <p:sldId id="625" r:id="rId2"/>
    <p:sldId id="741" r:id="rId3"/>
    <p:sldId id="767" r:id="rId4"/>
    <p:sldId id="749" r:id="rId5"/>
    <p:sldId id="750" r:id="rId6"/>
    <p:sldId id="780" r:id="rId7"/>
    <p:sldId id="628" r:id="rId8"/>
    <p:sldId id="770" r:id="rId9"/>
    <p:sldId id="751" r:id="rId10"/>
    <p:sldId id="630" r:id="rId11"/>
    <p:sldId id="631" r:id="rId12"/>
    <p:sldId id="632" r:id="rId13"/>
    <p:sldId id="633" r:id="rId14"/>
    <p:sldId id="752" r:id="rId15"/>
    <p:sldId id="635" r:id="rId16"/>
    <p:sldId id="636" r:id="rId17"/>
    <p:sldId id="637" r:id="rId18"/>
    <p:sldId id="639" r:id="rId19"/>
    <p:sldId id="640" r:id="rId20"/>
    <p:sldId id="641" r:id="rId21"/>
    <p:sldId id="642" r:id="rId22"/>
    <p:sldId id="643" r:id="rId23"/>
    <p:sldId id="644" r:id="rId24"/>
    <p:sldId id="645" r:id="rId25"/>
    <p:sldId id="646" r:id="rId26"/>
    <p:sldId id="647" r:id="rId27"/>
    <p:sldId id="648" r:id="rId28"/>
    <p:sldId id="649" r:id="rId29"/>
    <p:sldId id="650" r:id="rId30"/>
    <p:sldId id="651" r:id="rId31"/>
    <p:sldId id="652" r:id="rId32"/>
    <p:sldId id="653" r:id="rId33"/>
    <p:sldId id="657" r:id="rId34"/>
    <p:sldId id="658" r:id="rId35"/>
    <p:sldId id="654" r:id="rId36"/>
    <p:sldId id="753" r:id="rId37"/>
    <p:sldId id="754" r:id="rId38"/>
    <p:sldId id="660" r:id="rId39"/>
    <p:sldId id="659" r:id="rId40"/>
    <p:sldId id="661" r:id="rId41"/>
    <p:sldId id="662" r:id="rId42"/>
    <p:sldId id="768" r:id="rId43"/>
    <p:sldId id="769" r:id="rId44"/>
    <p:sldId id="756" r:id="rId45"/>
    <p:sldId id="757" r:id="rId46"/>
    <p:sldId id="758" r:id="rId47"/>
    <p:sldId id="759" r:id="rId48"/>
    <p:sldId id="773" r:id="rId49"/>
    <p:sldId id="774" r:id="rId50"/>
    <p:sldId id="771" r:id="rId51"/>
    <p:sldId id="667" r:id="rId52"/>
    <p:sldId id="668" r:id="rId53"/>
    <p:sldId id="669" r:id="rId54"/>
    <p:sldId id="670" r:id="rId55"/>
    <p:sldId id="671" r:id="rId56"/>
    <p:sldId id="672" r:id="rId57"/>
    <p:sldId id="760" r:id="rId58"/>
    <p:sldId id="761" r:id="rId59"/>
    <p:sldId id="762" r:id="rId60"/>
    <p:sldId id="763" r:id="rId61"/>
    <p:sldId id="677" r:id="rId62"/>
    <p:sldId id="678" r:id="rId63"/>
    <p:sldId id="679" r:id="rId64"/>
    <p:sldId id="680" r:id="rId65"/>
    <p:sldId id="681" r:id="rId66"/>
    <p:sldId id="682" r:id="rId67"/>
    <p:sldId id="684" r:id="rId68"/>
    <p:sldId id="764" r:id="rId69"/>
    <p:sldId id="765" r:id="rId70"/>
    <p:sldId id="688" r:id="rId71"/>
    <p:sldId id="689" r:id="rId72"/>
    <p:sldId id="690" r:id="rId73"/>
    <p:sldId id="691" r:id="rId74"/>
    <p:sldId id="778" r:id="rId75"/>
    <p:sldId id="692" r:id="rId76"/>
    <p:sldId id="776" r:id="rId77"/>
    <p:sldId id="777" r:id="rId78"/>
    <p:sldId id="693" r:id="rId79"/>
    <p:sldId id="694" r:id="rId80"/>
    <p:sldId id="695" r:id="rId81"/>
    <p:sldId id="696" r:id="rId82"/>
    <p:sldId id="697" r:id="rId83"/>
    <p:sldId id="699" r:id="rId84"/>
    <p:sldId id="742" r:id="rId85"/>
    <p:sldId id="743" r:id="rId86"/>
    <p:sldId id="744" r:id="rId87"/>
    <p:sldId id="781" r:id="rId88"/>
    <p:sldId id="745" r:id="rId89"/>
    <p:sldId id="766" r:id="rId90"/>
    <p:sldId id="746" r:id="rId91"/>
    <p:sldId id="775" r:id="rId92"/>
    <p:sldId id="779" r:id="rId93"/>
    <p:sldId id="701" r:id="rId94"/>
    <p:sldId id="702" r:id="rId95"/>
    <p:sldId id="703" r:id="rId96"/>
    <p:sldId id="700" r:id="rId97"/>
    <p:sldId id="704" r:id="rId98"/>
    <p:sldId id="705" r:id="rId99"/>
    <p:sldId id="706" r:id="rId100"/>
    <p:sldId id="707" r:id="rId101"/>
    <p:sldId id="708" r:id="rId102"/>
    <p:sldId id="709" r:id="rId103"/>
    <p:sldId id="710" r:id="rId104"/>
    <p:sldId id="711" r:id="rId105"/>
    <p:sldId id="712" r:id="rId106"/>
    <p:sldId id="713" r:id="rId107"/>
    <p:sldId id="714" r:id="rId108"/>
    <p:sldId id="715" r:id="rId109"/>
    <p:sldId id="716" r:id="rId110"/>
    <p:sldId id="717" r:id="rId111"/>
    <p:sldId id="718" r:id="rId112"/>
    <p:sldId id="719" r:id="rId113"/>
    <p:sldId id="720" r:id="rId114"/>
    <p:sldId id="721" r:id="rId115"/>
    <p:sldId id="722" r:id="rId116"/>
    <p:sldId id="723" r:id="rId117"/>
    <p:sldId id="724" r:id="rId118"/>
    <p:sldId id="725" r:id="rId119"/>
    <p:sldId id="726" r:id="rId120"/>
    <p:sldId id="727" r:id="rId121"/>
    <p:sldId id="728" r:id="rId122"/>
    <p:sldId id="729" r:id="rId123"/>
    <p:sldId id="730" r:id="rId124"/>
    <p:sldId id="731" r:id="rId125"/>
    <p:sldId id="732" r:id="rId126"/>
    <p:sldId id="733" r:id="rId127"/>
    <p:sldId id="734" r:id="rId128"/>
    <p:sldId id="735" r:id="rId129"/>
    <p:sldId id="736" r:id="rId130"/>
    <p:sldId id="737" r:id="rId131"/>
    <p:sldId id="738" r:id="rId132"/>
    <p:sldId id="739" r:id="rId1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57" d="100"/>
          <a:sy n="57" d="100"/>
        </p:scale>
        <p:origin x="393" y="45"/>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752273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645003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88226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78"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2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12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3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si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10</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106</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11</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11</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12</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12</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14</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14</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15</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15</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16</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16</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17</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17</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2000" dirty="0">
                <a:solidFill>
                  <a:srgbClr val="5F5F5F"/>
                </a:solidFill>
              </a:rPr>
              <a:t>車輪型移動ロボット操作コンポーネント</a:t>
            </a:r>
            <a:endParaRPr lang="en-US" altLang="ja-JP" sz="2000" dirty="0">
              <a:solidFill>
                <a:srgbClr val="5F5F5F"/>
              </a:solidFill>
            </a:endParaRPr>
          </a:p>
          <a:p>
            <a:pPr lvl="2" eaLnBrk="1" hangingPunct="1">
              <a:lnSpc>
                <a:spcPct val="80000"/>
              </a:lnSpc>
              <a:defRPr/>
            </a:pPr>
            <a:r>
              <a:rPr lang="en-US" altLang="ja-JP" sz="1800" dirty="0">
                <a:solidFill>
                  <a:srgbClr val="5F5F5F"/>
                </a:solidFill>
              </a:rPr>
              <a:t>GUI</a:t>
            </a:r>
            <a:r>
              <a:rPr lang="ja-JP" altLang="en-US" sz="1800" dirty="0">
                <a:solidFill>
                  <a:srgbClr val="5F5F5F"/>
                </a:solidFill>
              </a:rPr>
              <a:t>でロボットを操作</a:t>
            </a:r>
            <a:endParaRPr lang="en-US" altLang="ja-JP" sz="1800" dirty="0">
              <a:solidFill>
                <a:srgbClr val="5F5F5F"/>
              </a:solidFill>
            </a:endParaRPr>
          </a:p>
          <a:p>
            <a:pPr lvl="2" eaLnBrk="1" hangingPunct="1">
              <a:lnSpc>
                <a:spcPct val="80000"/>
              </a:lnSpc>
              <a:defRPr/>
            </a:pPr>
            <a:r>
              <a:rPr lang="ja-JP" altLang="en-US" sz="1800" dirty="0">
                <a:solidFill>
                  <a:srgbClr val="5F5F5F"/>
                </a:solidFill>
              </a:rPr>
              <a:t>センサ値が一定以上の場合に停止</a:t>
            </a:r>
            <a:endParaRPr lang="en-US" altLang="ja-JP" sz="18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4" y="2818007"/>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D1C168C-EF7B-42F5-9DBF-A3216E0D1CC8}"/>
              </a:ext>
            </a:extLst>
          </p:cNvPr>
          <p:cNvPicPr>
            <a:picLocks noChangeAspect="1"/>
          </p:cNvPicPr>
          <p:nvPr/>
        </p:nvPicPr>
        <p:blipFill>
          <a:blip r:embed="rId3"/>
          <a:stretch>
            <a:fillRect/>
          </a:stretch>
        </p:blipFill>
        <p:spPr>
          <a:xfrm>
            <a:off x="1524302" y="3035378"/>
            <a:ext cx="6095395" cy="3791666"/>
          </a:xfrm>
          <a:prstGeom prst="rect">
            <a:avLst/>
          </a:prstGeom>
        </p:spPr>
      </p:pic>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18</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18</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b="1" kern="0" dirty="0">
                <a:solidFill>
                  <a:srgbClr val="5F5F5F"/>
                </a:solidFill>
              </a:rPr>
              <a:t>WEB</a:t>
            </a:r>
            <a:r>
              <a:rPr lang="ja-JP" altLang="en-US" sz="1600" b="1" kern="0" dirty="0">
                <a:solidFill>
                  <a:srgbClr val="5F5F5F"/>
                </a:solidFill>
              </a:rPr>
              <a:t>ページ</a:t>
            </a:r>
            <a:r>
              <a:rPr lang="ja-JP" altLang="en-US" sz="1600" kern="0" dirty="0">
                <a:solidFill>
                  <a:srgbClr val="5F5F5F"/>
                </a:solidFill>
              </a:rPr>
              <a:t>」フォルダの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b="1" kern="0" dirty="0">
                <a:solidFill>
                  <a:srgbClr val="5F5F5F"/>
                </a:solidFill>
              </a:rPr>
              <a:t>第</a:t>
            </a:r>
            <a:r>
              <a:rPr lang="en-US" altLang="ja-JP" sz="1400" b="1" kern="0" dirty="0">
                <a:solidFill>
                  <a:srgbClr val="5F5F5F"/>
                </a:solidFill>
              </a:rPr>
              <a:t>2</a:t>
            </a:r>
            <a:r>
              <a:rPr lang="ja-JP" altLang="en-US" sz="1400" b="1"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b="1" kern="0" dirty="0">
                <a:solidFill>
                  <a:srgbClr val="5F5F5F"/>
                </a:solidFill>
              </a:rPr>
              <a:t>第</a:t>
            </a:r>
            <a:r>
              <a:rPr lang="en-US" altLang="ja-JP" sz="1400" b="1" kern="0" dirty="0">
                <a:solidFill>
                  <a:srgbClr val="5F5F5F"/>
                </a:solidFill>
              </a:rPr>
              <a:t>2</a:t>
            </a:r>
            <a:r>
              <a:rPr lang="ja-JP" altLang="en-US" sz="1400" b="1"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sp>
        <p:nvSpPr>
          <p:cNvPr id="4" name="正方形/長方形 3">
            <a:extLst>
              <a:ext uri="{FF2B5EF4-FFF2-40B4-BE49-F238E27FC236}">
                <a16:creationId xmlns:a16="http://schemas.microsoft.com/office/drawing/2014/main" id="{B46491D7-3356-4F35-834C-8AD4A8CFBEC1}"/>
              </a:ext>
            </a:extLst>
          </p:cNvPr>
          <p:cNvSpPr/>
          <p:nvPr/>
        </p:nvSpPr>
        <p:spPr>
          <a:xfrm>
            <a:off x="3536885" y="5859270"/>
            <a:ext cx="153017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19</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19</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eaLnBrk="1" hangingPunct="1">
              <a:lnSpc>
                <a:spcPct val="80000"/>
              </a:lnSpc>
            </a:pPr>
            <a:r>
              <a:rPr lang="en-US" altLang="ja-JP" sz="2000" dirty="0">
                <a:solidFill>
                  <a:srgbClr val="5F5F5F"/>
                </a:solidFill>
              </a:rPr>
              <a:t>Installer(OpenRTM-aist-1.2.1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20</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20</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21</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21</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611560"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a:solidFill>
                  <a:srgbClr val="5F5F5F"/>
                </a:solidFill>
              </a:rPr>
              <a:t>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ABAF5AC-E2B1-4910-BCE2-CEA242A86668}"/>
              </a:ext>
            </a:extLst>
          </p:cNvPr>
          <p:cNvPicPr>
            <a:picLocks noChangeAspect="1"/>
          </p:cNvPicPr>
          <p:nvPr/>
        </p:nvPicPr>
        <p:blipFill>
          <a:blip r:embed="rId3"/>
          <a:stretch>
            <a:fillRect/>
          </a:stretch>
        </p:blipFill>
        <p:spPr>
          <a:xfrm>
            <a:off x="4302916" y="1538790"/>
            <a:ext cx="4817649" cy="43741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23</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23</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24</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24</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データポートの設定</a:t>
            </a:r>
            <a:endParaRPr lang="en-US" altLang="ja-JP" dirty="0">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41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型と間違えないようにしてください</a:t>
            </a:r>
            <a:endParaRPr lang="en-US" altLang="ja-JP" sz="20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https://openrtm.org/openrtm/ja/tutorial/si2019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38</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38</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39</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40</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40</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41</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41</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44</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44</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45</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45</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46</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46</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2019 </a:t>
            </a:r>
            <a:r>
              <a:rPr kumimoji="1" lang="ja-JP" altLang="en-US" sz="1800" dirty="0">
                <a:solidFill>
                  <a:schemeClr val="tx1"/>
                </a:solidFill>
              </a:rPr>
              <a:t>→</a:t>
            </a:r>
            <a:r>
              <a:rPr kumimoji="1" lang="en-US" altLang="ja-JP" sz="1800" dirty="0">
                <a:solidFill>
                  <a:schemeClr val="tx1"/>
                </a:solidFill>
              </a:rPr>
              <a:t> Visual Studio 16 2019</a:t>
            </a:r>
          </a:p>
          <a:p>
            <a:r>
              <a:rPr kumimoji="1" lang="en-US" altLang="ja-JP" sz="1800" dirty="0">
                <a:solidFill>
                  <a:schemeClr val="tx1"/>
                </a:solidFill>
              </a:rPr>
              <a:t>Visual Studio 2017 </a:t>
            </a:r>
            <a:r>
              <a:rPr lang="ja-JP" altLang="en-US" sz="1800" dirty="0">
                <a:solidFill>
                  <a:schemeClr val="tx1"/>
                </a:solidFill>
              </a:rPr>
              <a:t>→ </a:t>
            </a:r>
            <a:r>
              <a:rPr lang="en-US" altLang="ja-JP" sz="1800" dirty="0">
                <a:solidFill>
                  <a:schemeClr val="tx1"/>
                </a:solidFill>
              </a:rPr>
              <a:t>Visual Studio 15 2017</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a:t>
            </a:r>
            <a:r>
              <a:rPr lang="en-US" altLang="ja-JP" sz="1800">
                <a:solidFill>
                  <a:schemeClr val="tx1"/>
                </a:solidFill>
              </a:rPr>
              <a:t>Studio 15 2017</a:t>
            </a:r>
            <a:r>
              <a:rPr lang="ja-JP" altLang="en-US" sz="1800">
                <a:solidFill>
                  <a:schemeClr val="tx1"/>
                </a:solidFill>
              </a:rPr>
              <a:t>」</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49</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49</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8539163"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https://raw.githubusercontent.com/OpenRTM/OpenRTM-aist/master/scripts/pkg_install_ubuntu.sh</a:t>
            </a:r>
          </a:p>
          <a:p>
            <a:pPr lvl="1" eaLnBrk="1" hangingPunct="1">
              <a:lnSpc>
                <a:spcPct val="80000"/>
              </a:lnSpc>
            </a:pPr>
            <a:r>
              <a:rPr lang="en-US" altLang="ja-JP" sz="1200" dirty="0">
                <a:solidFill>
                  <a:srgbClr val="5F5F5F"/>
                </a:solidFill>
              </a:rPr>
              <a:t>$ pkg_install_ubuntu.sh -l all --</a:t>
            </a:r>
            <a:r>
              <a:rPr lang="en-US" altLang="ja-JP" sz="1400" dirty="0">
                <a:solidFill>
                  <a:srgbClr val="5F5F5F"/>
                </a:solidFill>
              </a:rPr>
              <a:t>yes</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51</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51</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52</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52</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53</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53</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54</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54</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55</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55</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56</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56</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57</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57</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58</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58</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59</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59</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6</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6</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8539163" cy="5482552"/>
          </a:xfrm>
        </p:spPr>
        <p:txBody>
          <a:bodyPr/>
          <a:lstStyle/>
          <a:p>
            <a:pPr eaLnBrk="1" hangingPunct="1">
              <a:lnSpc>
                <a:spcPct val="80000"/>
              </a:lnSpc>
            </a:pPr>
            <a:r>
              <a:rPr lang="ja-JP" altLang="en-US" sz="2400" dirty="0">
                <a:solidFill>
                  <a:srgbClr val="5F5F5F"/>
                </a:solidFill>
              </a:rPr>
              <a:t>以下のインストーラーを起動</a:t>
            </a:r>
            <a:endParaRPr lang="en-US" altLang="ja-JP" sz="2400" dirty="0">
              <a:solidFill>
                <a:srgbClr val="5F5F5F"/>
              </a:solidFill>
            </a:endParaRPr>
          </a:p>
          <a:p>
            <a:pPr eaLnBrk="1" hangingPunct="1">
              <a:lnSpc>
                <a:spcPct val="80000"/>
              </a:lnSpc>
            </a:pPr>
            <a:endParaRPr lang="en-US" altLang="ja-JP" sz="2400" dirty="0">
              <a:solidFill>
                <a:srgbClr val="5F5F5F"/>
              </a:solidFill>
            </a:endParaRPr>
          </a:p>
          <a:p>
            <a:pPr eaLnBrk="1" hangingPunct="1">
              <a:lnSpc>
                <a:spcPct val="80000"/>
              </a:lnSpc>
            </a:pPr>
            <a:r>
              <a:rPr lang="en-US" altLang="ja-JP" sz="2400" dirty="0">
                <a:solidFill>
                  <a:srgbClr val="5F5F5F"/>
                </a:solidFill>
              </a:rPr>
              <a:t>python-3.7.4-amd64.exe</a:t>
            </a:r>
            <a:endParaRPr lang="en-US" altLang="ja-JP" sz="1600" dirty="0">
              <a:solidFill>
                <a:srgbClr val="5F5F5F"/>
              </a:solidFill>
            </a:endParaRPr>
          </a:p>
          <a:p>
            <a:pPr eaLnBrk="1" hangingPunct="1">
              <a:lnSpc>
                <a:spcPct val="80000"/>
              </a:lnSpc>
            </a:pPr>
            <a:r>
              <a:rPr lang="en-US" altLang="ja-JP" sz="2400" dirty="0">
                <a:solidFill>
                  <a:srgbClr val="5F5F5F"/>
                </a:solidFill>
              </a:rPr>
              <a:t>OpenRTM-aist-1.2.1-RELEASE_x86_64.msi</a:t>
            </a:r>
          </a:p>
          <a:p>
            <a:pPr lvl="1" eaLnBrk="1" hangingPunct="1">
              <a:lnSpc>
                <a:spcPct val="80000"/>
              </a:lnSpc>
            </a:pPr>
            <a:r>
              <a:rPr lang="en-US" altLang="ja-JP" sz="2000" dirty="0">
                <a:solidFill>
                  <a:srgbClr val="5F5F5F"/>
                </a:solidFill>
              </a:rPr>
              <a:t>※Python</a:t>
            </a:r>
            <a:r>
              <a:rPr lang="ja-JP" altLang="en-US" sz="2000" dirty="0">
                <a:solidFill>
                  <a:srgbClr val="5F5F5F"/>
                </a:solidFill>
              </a:rPr>
              <a:t>インストール前に起動はできません</a:t>
            </a:r>
            <a:endParaRPr lang="en-US" altLang="ja-JP" sz="2000" dirty="0">
              <a:solidFill>
                <a:srgbClr val="5F5F5F"/>
              </a:solidFill>
            </a:endParaRPr>
          </a:p>
          <a:p>
            <a:pPr eaLnBrk="1" hangingPunct="1">
              <a:lnSpc>
                <a:spcPct val="80000"/>
              </a:lnSpc>
            </a:pPr>
            <a:r>
              <a:rPr lang="en-US" altLang="ja-JP" sz="2400" dirty="0">
                <a:solidFill>
                  <a:srgbClr val="5F5F5F"/>
                </a:solidFill>
              </a:rPr>
              <a:t>cmake-3.15.4-win64-x64.msi</a:t>
            </a:r>
          </a:p>
          <a:p>
            <a:pPr eaLnBrk="1" hangingPunct="1">
              <a:lnSpc>
                <a:spcPct val="80000"/>
              </a:lnSpc>
            </a:pPr>
            <a:r>
              <a:rPr lang="en-US" altLang="ja-JP" sz="2400" dirty="0">
                <a:solidFill>
                  <a:srgbClr val="5F5F5F"/>
                </a:solidFill>
              </a:rPr>
              <a:t>vs_installer_2019/vs_community__2112361810.1542592799_2019.exe</a:t>
            </a:r>
          </a:p>
          <a:p>
            <a:pPr lvl="1" eaLnBrk="1" hangingPunct="1">
              <a:lnSpc>
                <a:spcPct val="80000"/>
              </a:lnSpc>
            </a:pPr>
            <a:r>
              <a:rPr lang="en-US" altLang="ja-JP" sz="2000" dirty="0">
                <a:solidFill>
                  <a:srgbClr val="5F5F5F"/>
                </a:solidFill>
              </a:rPr>
              <a:t>Visual Studio</a:t>
            </a:r>
            <a:r>
              <a:rPr lang="ja-JP" altLang="en-US" sz="2000" dirty="0">
                <a:solidFill>
                  <a:srgbClr val="5F5F5F"/>
                </a:solidFill>
              </a:rPr>
              <a:t>のインストールは時間がかかるため、インストールが完了してなくても実習を開始します。</a:t>
            </a:r>
            <a:endParaRPr lang="en-US" altLang="ja-JP" sz="20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インストールしていない場合</a:t>
            </a:r>
            <a:endParaRPr lang="en-US" altLang="ja-JP" dirty="0">
              <a:solidFill>
                <a:srgbClr val="5F5F5F"/>
              </a:solidFill>
            </a:endParaRPr>
          </a:p>
        </p:txBody>
      </p:sp>
      <p:pic>
        <p:nvPicPr>
          <p:cNvPr id="2052" name="Picture 4" descr="2">
            <a:extLst>
              <a:ext uri="{FF2B5EF4-FFF2-40B4-BE49-F238E27FC236}">
                <a16:creationId xmlns:a16="http://schemas.microsoft.com/office/drawing/2014/main" id="{034B7E59-00D8-4E6C-83A7-4B77D5F3D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24" y="4422088"/>
            <a:ext cx="3420381" cy="2404956"/>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D446BDC-7099-4FF2-89E7-70ED1DF47FDA}"/>
              </a:ext>
            </a:extLst>
          </p:cNvPr>
          <p:cNvSpPr/>
          <p:nvPr/>
        </p:nvSpPr>
        <p:spPr>
          <a:xfrm>
            <a:off x="4131002" y="4959170"/>
            <a:ext cx="4572000" cy="830997"/>
          </a:xfrm>
          <a:prstGeom prst="rect">
            <a:avLst/>
          </a:prstGeom>
        </p:spPr>
        <p:txBody>
          <a:bodyPr>
            <a:spAutoFit/>
          </a:bodyPr>
          <a:lstStyle/>
          <a:p>
            <a:r>
              <a:rPr lang="en-US" altLang="ja-JP" sz="1600" dirty="0"/>
              <a:t>Visual Studio</a:t>
            </a:r>
            <a:r>
              <a:rPr lang="ja-JP" altLang="en-US" sz="1600" dirty="0"/>
              <a:t>のインストールでC++によるデスクトップ開発のチェックがONになっていることを確認してインストールボタンを押してください。</a:t>
            </a:r>
          </a:p>
        </p:txBody>
      </p:sp>
    </p:spTree>
    <p:extLst>
      <p:ext uri="{BB962C8B-B14F-4D97-AF65-F5344CB8AC3E}">
        <p14:creationId xmlns:p14="http://schemas.microsoft.com/office/powerpoint/2010/main" val="2300394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60</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60</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61</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61</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62</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63</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63</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64</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64</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65</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65</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66</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66</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a:solidFill>
                  <a:srgbClr val="5F5F5F"/>
                </a:solidFill>
              </a:rPr>
              <a:t>に</a:t>
            </a:r>
            <a:r>
              <a:rPr lang="ja-JP" altLang="en-US" sz="1400" kern="0" dirty="0">
                <a:solidFill>
                  <a:srgbClr val="5F5F5F"/>
                </a:solidFill>
              </a:rPr>
              <a:t>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68</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68</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69</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69</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a:solidFill>
                  <a:srgbClr val="5F5F5F"/>
                </a:solidFill>
              </a:rPr>
              <a:t>に</a:t>
            </a:r>
            <a:r>
              <a:rPr lang="ja-JP" altLang="en-US" sz="1400" kern="0" dirty="0">
                <a:solidFill>
                  <a:srgbClr val="5F5F5F"/>
                </a:solidFill>
              </a:rPr>
              <a:t>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46200EB-F362-4E9A-8A23-70B5F80C0FD4}"/>
              </a:ext>
            </a:extLst>
          </p:cNvPr>
          <p:cNvPicPr>
            <a:picLocks noChangeAspect="1"/>
          </p:cNvPicPr>
          <p:nvPr/>
        </p:nvPicPr>
        <p:blipFill>
          <a:blip r:embed="rId3"/>
          <a:stretch>
            <a:fillRect/>
          </a:stretch>
        </p:blipFill>
        <p:spPr>
          <a:xfrm>
            <a:off x="1515991" y="3623534"/>
            <a:ext cx="6039476" cy="3148746"/>
          </a:xfrm>
          <a:prstGeom prst="rect">
            <a:avLst/>
          </a:prstGeom>
        </p:spPr>
      </p:pic>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吹き出し: 角を丸めた四角形 2">
            <a:extLst>
              <a:ext uri="{FF2B5EF4-FFF2-40B4-BE49-F238E27FC236}">
                <a16:creationId xmlns:a16="http://schemas.microsoft.com/office/drawing/2014/main" id="{F0EA2399-3CE4-4719-BADE-B7ECD1126A6F}"/>
              </a:ext>
            </a:extLst>
          </p:cNvPr>
          <p:cNvSpPr/>
          <p:nvPr/>
        </p:nvSpPr>
        <p:spPr>
          <a:xfrm>
            <a:off x="1567916" y="5792366"/>
            <a:ext cx="3397877" cy="865188"/>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RobotController0</a:t>
            </a:r>
            <a:r>
              <a:rPr lang="en-US" altLang="ja-JP" sz="1600" dirty="0">
                <a:solidFill>
                  <a:schemeClr val="tx1"/>
                </a:solidFill>
              </a:rPr>
              <a:t>.rtc</a:t>
            </a:r>
            <a:r>
              <a:rPr lang="ja-JP" altLang="en-US" sz="1600" dirty="0">
                <a:solidFill>
                  <a:schemeClr val="tx1"/>
                </a:solidFill>
              </a:rPr>
              <a:t>と</a:t>
            </a:r>
            <a:r>
              <a:rPr lang="en-US" altLang="ja-JP" sz="1600" dirty="0">
                <a:solidFill>
                  <a:schemeClr val="tx1"/>
                </a:solidFill>
              </a:rPr>
              <a:t>RaspberryPiMouseSimulator0.rtc</a:t>
            </a:r>
            <a:r>
              <a:rPr lang="ja-JP" altLang="en-US" sz="1600" dirty="0">
                <a:solidFill>
                  <a:schemeClr val="tx1"/>
                </a:solidFill>
              </a:rPr>
              <a:t>をドラッグアンドドロップする。</a:t>
            </a:r>
            <a:endParaRPr kumimoji="1" lang="ja-JP" altLang="en-US" sz="1600" dirty="0">
              <a:solidFill>
                <a:schemeClr val="tx1"/>
              </a:solidFill>
            </a:endParaRPr>
          </a:p>
        </p:txBody>
      </p:sp>
      <p:sp>
        <p:nvSpPr>
          <p:cNvPr id="4" name="正方形/長方形 3">
            <a:extLst>
              <a:ext uri="{FF2B5EF4-FFF2-40B4-BE49-F238E27FC236}">
                <a16:creationId xmlns:a16="http://schemas.microsoft.com/office/drawing/2014/main" id="{A18D1C4D-73CB-40DD-BBF2-8863666D15EE}"/>
              </a:ext>
            </a:extLst>
          </p:cNvPr>
          <p:cNvSpPr/>
          <p:nvPr/>
        </p:nvSpPr>
        <p:spPr>
          <a:xfrm>
            <a:off x="2096725" y="4419110"/>
            <a:ext cx="117013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297E32F-3F58-45EA-B650-265C133EBAE4}"/>
              </a:ext>
            </a:extLst>
          </p:cNvPr>
          <p:cNvSpPr/>
          <p:nvPr/>
        </p:nvSpPr>
        <p:spPr>
          <a:xfrm>
            <a:off x="2009704" y="4571510"/>
            <a:ext cx="1752206"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0AA9F20D-4ACA-4603-9F10-C10DF0A1EA93}"/>
              </a:ext>
            </a:extLst>
          </p:cNvPr>
          <p:cNvCxnSpPr>
            <a:cxnSpLocks/>
          </p:cNvCxnSpPr>
          <p:nvPr/>
        </p:nvCxnSpPr>
        <p:spPr>
          <a:xfrm>
            <a:off x="3266855" y="4464115"/>
            <a:ext cx="24752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11CA04A-4F8D-497D-89E4-E2F4BF9908D1}"/>
              </a:ext>
            </a:extLst>
          </p:cNvPr>
          <p:cNvCxnSpPr>
            <a:cxnSpLocks/>
            <a:stCxn id="8" idx="3"/>
          </p:cNvCxnSpPr>
          <p:nvPr/>
        </p:nvCxnSpPr>
        <p:spPr>
          <a:xfrm>
            <a:off x="3761910" y="4661520"/>
            <a:ext cx="1845205" cy="945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3FDB39E8-81F2-45B7-9899-009A164C703E}"/>
              </a:ext>
            </a:extLst>
          </p:cNvPr>
          <p:cNvSpPr/>
          <p:nvPr/>
        </p:nvSpPr>
        <p:spPr>
          <a:xfrm>
            <a:off x="61352" y="4228926"/>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FA396FBA-7247-4B9F-8CA1-95C4DE91C853}"/>
              </a:ext>
            </a:extLst>
          </p:cNvPr>
          <p:cNvPicPr>
            <a:picLocks noChangeAspect="1"/>
          </p:cNvPicPr>
          <p:nvPr/>
        </p:nvPicPr>
        <p:blipFill>
          <a:blip r:embed="rId4"/>
          <a:stretch>
            <a:fillRect/>
          </a:stretch>
        </p:blipFill>
        <p:spPr>
          <a:xfrm>
            <a:off x="167262" y="3113965"/>
            <a:ext cx="3630772" cy="1215243"/>
          </a:xfrm>
          <a:prstGeom prst="rect">
            <a:avLst/>
          </a:prstGeom>
        </p:spPr>
      </p:pic>
      <p:sp>
        <p:nvSpPr>
          <p:cNvPr id="7" name="吹き出し: 角を丸めた四角形 6">
            <a:extLst>
              <a:ext uri="{FF2B5EF4-FFF2-40B4-BE49-F238E27FC236}">
                <a16:creationId xmlns:a16="http://schemas.microsoft.com/office/drawing/2014/main" id="{DFAB49D9-B7E8-48CC-803B-9D2A33CEDEDA}"/>
              </a:ext>
            </a:extLst>
          </p:cNvPr>
          <p:cNvSpPr/>
          <p:nvPr/>
        </p:nvSpPr>
        <p:spPr>
          <a:xfrm>
            <a:off x="431540" y="4083050"/>
            <a:ext cx="3002087" cy="1215244"/>
          </a:xfrm>
          <a:prstGeom prst="wedgeRoundRectCallout">
            <a:avLst>
              <a:gd name="adj1" fmla="val -5396"/>
              <a:gd name="adj2" fmla="val -82700"/>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600" dirty="0">
                <a:solidFill>
                  <a:schemeClr val="tx1"/>
                </a:solidFill>
              </a:rPr>
              <a:t>Activate Systems</a:t>
            </a:r>
            <a:r>
              <a:rPr kumimoji="1" lang="ja-JP" altLang="en-US" sz="1600" dirty="0">
                <a:solidFill>
                  <a:schemeClr val="tx1"/>
                </a:solidFill>
              </a:rPr>
              <a:t>ボタンを押す</a:t>
            </a:r>
          </a:p>
        </p:txBody>
      </p:sp>
      <p:pic>
        <p:nvPicPr>
          <p:cNvPr id="5" name="図 4">
            <a:extLst>
              <a:ext uri="{FF2B5EF4-FFF2-40B4-BE49-F238E27FC236}">
                <a16:creationId xmlns:a16="http://schemas.microsoft.com/office/drawing/2014/main" id="{D1BD3152-9E79-4762-9BB6-F39A75383EE9}"/>
              </a:ext>
            </a:extLst>
          </p:cNvPr>
          <p:cNvPicPr>
            <a:picLocks noChangeAspect="1"/>
          </p:cNvPicPr>
          <p:nvPr/>
        </p:nvPicPr>
        <p:blipFill>
          <a:blip r:embed="rId5"/>
          <a:stretch>
            <a:fillRect/>
          </a:stretch>
        </p:blipFill>
        <p:spPr>
          <a:xfrm>
            <a:off x="1691680" y="4509120"/>
            <a:ext cx="557490" cy="69686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75</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76</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76</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77</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77</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8</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8</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791527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r>
              <a:rPr lang="en-US" altLang="ja-JP" sz="1800" b="1" kern="0" dirty="0" err="1">
                <a:solidFill>
                  <a:srgbClr val="FF0000"/>
                </a:solidFill>
              </a:rPr>
              <a:t>OpenRTP</a:t>
            </a:r>
            <a:r>
              <a:rPr lang="ja-JP" altLang="en-US" sz="1800" b="1" kern="0" dirty="0">
                <a:solidFill>
                  <a:srgbClr val="FF0000"/>
                </a:solidFill>
              </a:rPr>
              <a:t>の再起動が必要な場合もある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800" kern="0" dirty="0">
                <a:solidFill>
                  <a:srgbClr val="5F5F5F"/>
                </a:solidFill>
              </a:rPr>
              <a:t>画面右下のネットワークアイコンをクリック</a:t>
            </a:r>
            <a:endParaRPr lang="en-US" altLang="ja-JP" sz="18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800" kern="0" dirty="0" err="1">
                <a:solidFill>
                  <a:srgbClr val="5F5F5F"/>
                </a:solidFill>
              </a:rPr>
              <a:t>raspberrypi_xx</a:t>
            </a:r>
            <a:r>
              <a:rPr lang="ja-JP" altLang="en-US" sz="1800" kern="0" dirty="0">
                <a:solidFill>
                  <a:srgbClr val="5F5F5F"/>
                </a:solidFill>
              </a:rPr>
              <a:t>に接続後、パスワードを入力</a:t>
            </a:r>
            <a:endParaRPr lang="en-US" altLang="ja-JP" sz="18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076" y="327368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885" y="4378074"/>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の再起動</a:t>
            </a:r>
            <a:endParaRPr lang="en-US" altLang="ja-JP" sz="3200" dirty="0">
              <a:solidFill>
                <a:srgbClr val="5F5F5F"/>
              </a:solidFill>
            </a:endParaRPr>
          </a:p>
        </p:txBody>
      </p:sp>
      <p:pic>
        <p:nvPicPr>
          <p:cNvPr id="6" name="図 5">
            <a:extLst>
              <a:ext uri="{FF2B5EF4-FFF2-40B4-BE49-F238E27FC236}">
                <a16:creationId xmlns:a16="http://schemas.microsoft.com/office/drawing/2014/main" id="{34A879A4-E9E3-43CD-B1BE-ED0DBCA1A0FB}"/>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76A4B101-15D2-450A-968E-689E6C5313E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86BAC53-1DDD-416E-ACDE-B9C9878794AE}"/>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80988D2-D924-4842-89E9-587A7C7CB5B5}"/>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1" name="Rectangle 2">
            <a:extLst>
              <a:ext uri="{FF2B5EF4-FFF2-40B4-BE49-F238E27FC236}">
                <a16:creationId xmlns:a16="http://schemas.microsoft.com/office/drawing/2014/main" id="{16E6AD80-D7CF-4F41-99B9-B8327665FE5E}"/>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2" name="吹き出し: 角を丸めた四角形 11">
            <a:extLst>
              <a:ext uri="{FF2B5EF4-FFF2-40B4-BE49-F238E27FC236}">
                <a16:creationId xmlns:a16="http://schemas.microsoft.com/office/drawing/2014/main" id="{19585486-7FCB-41D6-834E-2792FC50D66B}"/>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531386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9</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9</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2" name="正方形/長方形 1">
            <a:extLst>
              <a:ext uri="{FF2B5EF4-FFF2-40B4-BE49-F238E27FC236}">
                <a16:creationId xmlns:a16="http://schemas.microsoft.com/office/drawing/2014/main" id="{0B6CEA11-C2DF-4102-8541-EEEE8A5E5493}"/>
              </a:ext>
            </a:extLst>
          </p:cNvPr>
          <p:cNvSpPr/>
          <p:nvPr/>
        </p:nvSpPr>
        <p:spPr>
          <a:xfrm>
            <a:off x="1984890" y="6084295"/>
            <a:ext cx="5277407" cy="400110"/>
          </a:xfrm>
          <a:prstGeom prst="rect">
            <a:avLst/>
          </a:prstGeom>
        </p:spPr>
        <p:txBody>
          <a:bodyPr wrap="none">
            <a:spAutoFit/>
          </a:bodyPr>
          <a:lstStyle/>
          <a:p>
            <a:r>
              <a:rPr lang="en-US" altLang="ja-JP" sz="2000" kern="0" dirty="0">
                <a:solidFill>
                  <a:srgbClr val="5F5F5F"/>
                </a:solidFill>
              </a:rPr>
              <a:t>※</a:t>
            </a:r>
            <a:r>
              <a:rPr lang="ja-JP" altLang="en-US" sz="2000" kern="0" dirty="0">
                <a:solidFill>
                  <a:srgbClr val="5F5F5F"/>
                </a:solidFill>
              </a:rPr>
              <a:t>ここで</a:t>
            </a:r>
            <a:r>
              <a:rPr lang="en-US" altLang="ja-JP" sz="2000" kern="0" dirty="0" err="1">
                <a:solidFill>
                  <a:srgbClr val="5F5F5F"/>
                </a:solidFill>
              </a:rPr>
              <a:t>RaspberryPiSimulator</a:t>
            </a:r>
            <a:r>
              <a:rPr lang="ja-JP" altLang="en-US" sz="2000" kern="0" dirty="0">
                <a:solidFill>
                  <a:srgbClr val="5F5F5F"/>
                </a:solidFill>
              </a:rPr>
              <a:t>は使用しません</a:t>
            </a:r>
            <a:endParaRPr lang="ja-JP" altLang="en-US" sz="2000" dirty="0"/>
          </a:p>
        </p:txBody>
      </p:sp>
    </p:spTree>
    <p:extLst>
      <p:ext uri="{BB962C8B-B14F-4D97-AF65-F5344CB8AC3E}">
        <p14:creationId xmlns:p14="http://schemas.microsoft.com/office/powerpoint/2010/main" val="1258418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92</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92</a:t>
            </a:fld>
            <a:endParaRPr lang="en-US" altLang="ja-JP" sz="1400"/>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dirty="0">
                <a:solidFill>
                  <a:srgbClr val="5F5F5F"/>
                </a:solidFill>
              </a:rPr>
              <a:t>おわりに</a:t>
            </a:r>
            <a:endParaRPr lang="en-US" altLang="ja-JP" sz="3600" dirty="0">
              <a:solidFill>
                <a:srgbClr val="5F5F5F"/>
              </a:solidFill>
            </a:endParaRPr>
          </a:p>
        </p:txBody>
      </p:sp>
      <p:sp>
        <p:nvSpPr>
          <p:cNvPr id="9" name="Rectangle 2">
            <a:extLst>
              <a:ext uri="{FF2B5EF4-FFF2-40B4-BE49-F238E27FC236}">
                <a16:creationId xmlns:a16="http://schemas.microsoft.com/office/drawing/2014/main" id="{14CA4E46-BFD6-4C16-A39E-A9451C95348C}"/>
              </a:ext>
            </a:extLst>
          </p:cNvPr>
          <p:cNvSpPr txBox="1">
            <a:spLocks noChangeArrowheads="1"/>
          </p:cNvSpPr>
          <p:nvPr/>
        </p:nvSpPr>
        <p:spPr bwMode="auto">
          <a:xfrm>
            <a:off x="658812" y="1363398"/>
            <a:ext cx="8326438" cy="341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これで実習は一通り終了です。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実習を終了する際について</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マウスの電源をオフにして返却してください</a:t>
            </a:r>
            <a:endParaRPr lang="en-US" altLang="ja-JP" sz="1600" kern="0" dirty="0">
              <a:solidFill>
                <a:srgbClr val="5F5F5F"/>
              </a:solidFill>
            </a:endParaRPr>
          </a:p>
          <a:p>
            <a:pPr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50789BD9-21BD-463A-BE95-B0FB23786A73}"/>
              </a:ext>
            </a:extLst>
          </p:cNvPr>
          <p:cNvPicPr>
            <a:picLocks noChangeAspect="1"/>
          </p:cNvPicPr>
          <p:nvPr/>
        </p:nvPicPr>
        <p:blipFill>
          <a:blip r:embed="rId3"/>
          <a:stretch>
            <a:fillRect/>
          </a:stretch>
        </p:blipFill>
        <p:spPr>
          <a:xfrm>
            <a:off x="746575" y="2611605"/>
            <a:ext cx="3993518" cy="2688873"/>
          </a:xfrm>
          <a:prstGeom prst="rect">
            <a:avLst/>
          </a:prstGeom>
        </p:spPr>
      </p:pic>
      <p:pic>
        <p:nvPicPr>
          <p:cNvPr id="3" name="図 2">
            <a:extLst>
              <a:ext uri="{FF2B5EF4-FFF2-40B4-BE49-F238E27FC236}">
                <a16:creationId xmlns:a16="http://schemas.microsoft.com/office/drawing/2014/main" id="{11D24781-2616-4016-817D-683455FE6037}"/>
              </a:ext>
            </a:extLst>
          </p:cNvPr>
          <p:cNvPicPr>
            <a:picLocks noChangeAspect="1"/>
          </p:cNvPicPr>
          <p:nvPr/>
        </p:nvPicPr>
        <p:blipFill>
          <a:blip r:embed="rId4"/>
          <a:stretch>
            <a:fillRect/>
          </a:stretch>
        </p:blipFill>
        <p:spPr>
          <a:xfrm>
            <a:off x="4838744" y="2254655"/>
            <a:ext cx="3738180" cy="3202858"/>
          </a:xfrm>
          <a:prstGeom prst="rect">
            <a:avLst/>
          </a:prstGeom>
        </p:spPr>
      </p:pic>
    </p:spTree>
    <p:extLst>
      <p:ext uri="{BB962C8B-B14F-4D97-AF65-F5344CB8AC3E}">
        <p14:creationId xmlns:p14="http://schemas.microsoft.com/office/powerpoint/2010/main" val="2555817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96</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36812</TotalTime>
  <Words>11342</Words>
  <Application>Microsoft Office PowerPoint</Application>
  <PresentationFormat>画面に合わせる (4:3)</PresentationFormat>
  <Paragraphs>1859</Paragraphs>
  <Slides>132</Slides>
  <Notes>127</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132</vt:i4>
      </vt:variant>
    </vt:vector>
  </HeadingPairs>
  <TitlesOfParts>
    <vt:vector size="136"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インストールしていない場合</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RTコンポーネントの状態遷移(非アクティブ化)</vt:lpstr>
      <vt:lpstr>Raspberry Piマウス実機との接続</vt:lpstr>
      <vt:lpstr>Raspberry Piとの接続</vt:lpstr>
      <vt:lpstr>Raspberry Piとの接続</vt:lpstr>
      <vt:lpstr>OpenRTPの再起動</vt:lpstr>
      <vt:lpstr>ネームサーバーとの接続</vt:lpstr>
      <vt:lpstr>起動済みのRTC、ネームサーバー再起動</vt:lpstr>
      <vt:lpstr>ポートの接続</vt:lpstr>
      <vt:lpstr>動作確認</vt:lpstr>
      <vt:lpstr>おわりに</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1303</cp:revision>
  <cp:lastPrinted>2019-05-31T00:40:17Z</cp:lastPrinted>
  <dcterms:created xsi:type="dcterms:W3CDTF">2005-10-20T13:06:43Z</dcterms:created>
  <dcterms:modified xsi:type="dcterms:W3CDTF">2019-12-16T06:57:31Z</dcterms:modified>
</cp:coreProperties>
</file>